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57" r:id="rId6"/>
    <p:sldId id="258"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140"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4659BC5-9FCE-4B73-A24D-D5B1DD8D0DEC}" type="datetimeFigureOut">
              <a:rPr lang="es-ES" smtClean="0"/>
              <a:t>29/05/2019</a:t>
            </a:fld>
            <a:endParaRPr lang="es-ES"/>
          </a:p>
        </p:txBody>
      </p:sp>
      <p:sp>
        <p:nvSpPr>
          <p:cNvPr id="5" name="Footer Placeholder 4"/>
          <p:cNvSpPr>
            <a:spLocks noGrp="1"/>
          </p:cNvSpPr>
          <p:nvPr>
            <p:ph type="ftr" sz="quarter" idx="11"/>
          </p:nvPr>
        </p:nvSpPr>
        <p:spPr>
          <a:xfrm>
            <a:off x="2416500" y="329307"/>
            <a:ext cx="4973915" cy="309201"/>
          </a:xfrm>
        </p:spPr>
        <p:txBody>
          <a:bodyPr/>
          <a:lstStyle/>
          <a:p>
            <a:endParaRPr lang="es-ES"/>
          </a:p>
        </p:txBody>
      </p:sp>
      <p:sp>
        <p:nvSpPr>
          <p:cNvPr id="6" name="Slide Number Placeholder 5"/>
          <p:cNvSpPr>
            <a:spLocks noGrp="1"/>
          </p:cNvSpPr>
          <p:nvPr>
            <p:ph type="sldNum" sz="quarter" idx="12"/>
          </p:nvPr>
        </p:nvSpPr>
        <p:spPr>
          <a:xfrm>
            <a:off x="1437664" y="798973"/>
            <a:ext cx="811019" cy="503578"/>
          </a:xfrm>
        </p:spPr>
        <p:txBody>
          <a:bodyPr/>
          <a:lstStyle/>
          <a:p>
            <a:fld id="{85F3FF3C-AD63-4DD5-98A7-2A487892E192}" type="slidenum">
              <a:rPr lang="es-ES" smtClean="0"/>
              <a:t>‹Nº›</a:t>
            </a:fld>
            <a:endParaRPr lang="es-E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1144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659BC5-9FCE-4B73-A24D-D5B1DD8D0DEC}" type="datetimeFigureOut">
              <a:rPr lang="es-ES" smtClean="0"/>
              <a:t>29/05/2019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5F3FF3C-AD63-4DD5-98A7-2A487892E192}" type="slidenum">
              <a:rPr lang="es-ES" smtClean="0"/>
              <a:t>‹Nº›</a:t>
            </a:fld>
            <a:endParaRPr lang="es-E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4643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4659BC5-9FCE-4B73-A24D-D5B1DD8D0DEC}" type="datetimeFigureOut">
              <a:rPr lang="es-ES" smtClean="0"/>
              <a:t>29/05/2019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5F3FF3C-AD63-4DD5-98A7-2A487892E192}" type="slidenum">
              <a:rPr lang="es-ES" smtClean="0"/>
              <a:t>‹Nº›</a:t>
            </a:fld>
            <a:endParaRPr lang="es-E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8620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4659BC5-9FCE-4B73-A24D-D5B1DD8D0DEC}" type="datetimeFigureOut">
              <a:rPr lang="es-ES" smtClean="0"/>
              <a:t>29/05/2019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5F3FF3C-AD63-4DD5-98A7-2A487892E192}" type="slidenum">
              <a:rPr lang="es-ES" smtClean="0"/>
              <a:t>‹Nº›</a:t>
            </a:fld>
            <a:endParaRPr lang="es-E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0415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4659BC5-9FCE-4B73-A24D-D5B1DD8D0DEC}" type="datetimeFigureOut">
              <a:rPr lang="es-ES" smtClean="0"/>
              <a:t>29/05/2019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5F3FF3C-AD63-4DD5-98A7-2A487892E192}" type="slidenum">
              <a:rPr lang="es-ES" smtClean="0"/>
              <a:t>‹Nº›</a:t>
            </a:fld>
            <a:endParaRPr lang="es-E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4834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4659BC5-9FCE-4B73-A24D-D5B1DD8D0DEC}" type="datetimeFigureOut">
              <a:rPr lang="es-ES" smtClean="0"/>
              <a:t>29/05/2019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5F3FF3C-AD63-4DD5-98A7-2A487892E192}" type="slidenum">
              <a:rPr lang="es-ES" smtClean="0"/>
              <a:t>‹Nº›</a:t>
            </a:fld>
            <a:endParaRPr lang="es-E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93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59BC5-9FCE-4B73-A24D-D5B1DD8D0DEC}" type="datetimeFigureOut">
              <a:rPr lang="es-ES" smtClean="0"/>
              <a:t>29/05/2019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5F3FF3C-AD63-4DD5-98A7-2A487892E192}" type="slidenum">
              <a:rPr lang="es-ES" smtClean="0"/>
              <a:t>‹Nº›</a:t>
            </a:fld>
            <a:endParaRPr lang="es-ES"/>
          </a:p>
        </p:txBody>
      </p:sp>
    </p:spTree>
    <p:extLst>
      <p:ext uri="{BB962C8B-B14F-4D97-AF65-F5344CB8AC3E}">
        <p14:creationId xmlns:p14="http://schemas.microsoft.com/office/powerpoint/2010/main" val="2049971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4659BC5-9FCE-4B73-A24D-D5B1DD8D0DEC}" type="datetimeFigureOut">
              <a:rPr lang="es-ES" smtClean="0"/>
              <a:t>29/05/2019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5F3FF3C-AD63-4DD5-98A7-2A487892E192}" type="slidenum">
              <a:rPr lang="es-ES" smtClean="0"/>
              <a:t>‹Nº›</a:t>
            </a:fld>
            <a:endParaRPr lang="es-E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1262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4659BC5-9FCE-4B73-A24D-D5B1DD8D0DEC}" type="datetimeFigureOut">
              <a:rPr lang="es-ES" smtClean="0"/>
              <a:t>29/05/2019</a:t>
            </a:fld>
            <a:endParaRPr lang="es-ES"/>
          </a:p>
        </p:txBody>
      </p:sp>
      <p:sp>
        <p:nvSpPr>
          <p:cNvPr id="6" name="Footer Placeholder 5"/>
          <p:cNvSpPr>
            <a:spLocks noGrp="1"/>
          </p:cNvSpPr>
          <p:nvPr>
            <p:ph type="ftr" sz="quarter" idx="11"/>
          </p:nvPr>
        </p:nvSpPr>
        <p:spPr>
          <a:xfrm>
            <a:off x="1447382" y="318640"/>
            <a:ext cx="5541004" cy="320931"/>
          </a:xfrm>
        </p:spPr>
        <p:txBody>
          <a:bodyPr/>
          <a:lstStyle/>
          <a:p>
            <a:endParaRPr lang="es-ES"/>
          </a:p>
        </p:txBody>
      </p:sp>
      <p:sp>
        <p:nvSpPr>
          <p:cNvPr id="7" name="Slide Number Placeholder 6"/>
          <p:cNvSpPr>
            <a:spLocks noGrp="1"/>
          </p:cNvSpPr>
          <p:nvPr>
            <p:ph type="sldNum" sz="quarter" idx="12"/>
          </p:nvPr>
        </p:nvSpPr>
        <p:spPr/>
        <p:txBody>
          <a:bodyPr/>
          <a:lstStyle/>
          <a:p>
            <a:fld id="{85F3FF3C-AD63-4DD5-98A7-2A487892E192}" type="slidenum">
              <a:rPr lang="es-ES" smtClean="0"/>
              <a:t>‹Nº›</a:t>
            </a:fld>
            <a:endParaRPr lang="es-E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0498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659BC5-9FCE-4B73-A24D-D5B1DD8D0DEC}" type="datetimeFigureOut">
              <a:rPr lang="es-ES" smtClean="0"/>
              <a:t>29/05/2019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5F3FF3C-AD63-4DD5-98A7-2A487892E192}" type="slidenum">
              <a:rPr lang="es-ES" smtClean="0"/>
              <a:t>‹Nº›</a:t>
            </a:fld>
            <a:endParaRPr lang="es-E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2438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659BC5-9FCE-4B73-A24D-D5B1DD8D0DEC}" type="datetimeFigureOut">
              <a:rPr lang="es-ES" smtClean="0"/>
              <a:t>29/05/2019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5F3FF3C-AD63-4DD5-98A7-2A487892E192}" type="slidenum">
              <a:rPr lang="es-ES" smtClean="0"/>
              <a:t>‹Nº›</a:t>
            </a:fld>
            <a:endParaRPr lang="es-E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6211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4659BC5-9FCE-4B73-A24D-D5B1DD8D0DEC}" type="datetimeFigureOut">
              <a:rPr lang="es-ES" smtClean="0"/>
              <a:t>29/05/2019</a:t>
            </a:fld>
            <a:endParaRPr lang="es-E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5F3FF3C-AD63-4DD5-98A7-2A487892E192}" type="slidenum">
              <a:rPr lang="es-ES" smtClean="0"/>
              <a:t>‹Nº›</a:t>
            </a:fld>
            <a:endParaRPr lang="es-E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41326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bayer.mx/es/prensa/noticias/noticias-globales/detener-las-mermas-de-alimentos.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boletin.com.mx/codigo-de-barras-y-pos-boletin/item/2866-las-mermas-en-retail-constituyen-1-99-de-las-ventas-totales" TargetMode="External"/><Relationship Id="rId2" Type="http://schemas.openxmlformats.org/officeDocument/2006/relationships/hyperlink" Target="http://www.forodeseguridad.com/artic/discipl/4116.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AF59188-6091-4457-868D-81C029683627}"/>
              </a:ext>
            </a:extLst>
          </p:cNvPr>
          <p:cNvPicPr>
            <a:picLocks noChangeAspect="1"/>
          </p:cNvPicPr>
          <p:nvPr/>
        </p:nvPicPr>
        <p:blipFill>
          <a:blip r:embed="rId2"/>
          <a:stretch>
            <a:fillRect/>
          </a:stretch>
        </p:blipFill>
        <p:spPr>
          <a:xfrm>
            <a:off x="815630" y="322263"/>
            <a:ext cx="2328624" cy="1308391"/>
          </a:xfrm>
          <a:prstGeom prst="rect">
            <a:avLst/>
          </a:prstGeom>
        </p:spPr>
      </p:pic>
      <p:sp>
        <p:nvSpPr>
          <p:cNvPr id="2" name="Título 1">
            <a:extLst>
              <a:ext uri="{FF2B5EF4-FFF2-40B4-BE49-F238E27FC236}">
                <a16:creationId xmlns:a16="http://schemas.microsoft.com/office/drawing/2014/main" id="{F7A0A9EB-35A6-4FE8-A9BA-ED5BE22DF43E}"/>
              </a:ext>
            </a:extLst>
          </p:cNvPr>
          <p:cNvSpPr>
            <a:spLocks noGrp="1"/>
          </p:cNvSpPr>
          <p:nvPr>
            <p:ph type="ctrTitle"/>
          </p:nvPr>
        </p:nvSpPr>
        <p:spPr>
          <a:xfrm>
            <a:off x="2417779" y="802298"/>
            <a:ext cx="8637073" cy="4768508"/>
          </a:xfrm>
        </p:spPr>
        <p:txBody>
          <a:bodyPr>
            <a:normAutofit/>
          </a:bodyPr>
          <a:lstStyle/>
          <a:p>
            <a:pPr algn="ctr"/>
            <a:r>
              <a:rPr lang="es-MX" sz="2400" dirty="0">
                <a:latin typeface="Arial Black" panose="020B0A04020102020204" pitchFamily="34" charset="0"/>
              </a:rPr>
              <a:t>Integración a la vida universitaria</a:t>
            </a:r>
            <a:br>
              <a:rPr lang="es-MX" sz="2400" dirty="0">
                <a:latin typeface="Arial Black" panose="020B0A04020102020204" pitchFamily="34" charset="0"/>
              </a:rPr>
            </a:br>
            <a:br>
              <a:rPr lang="es-MX" sz="2400" dirty="0">
                <a:latin typeface="Arial Black" panose="020B0A04020102020204" pitchFamily="34" charset="0"/>
              </a:rPr>
            </a:br>
            <a:r>
              <a:rPr lang="es-MX" sz="2400" dirty="0">
                <a:latin typeface="Arial Black" panose="020B0A04020102020204" pitchFamily="34" charset="0"/>
              </a:rPr>
              <a:t>“propedéutico”</a:t>
            </a:r>
            <a:br>
              <a:rPr lang="es-MX" sz="2400" dirty="0">
                <a:latin typeface="Arial Black" panose="020B0A04020102020204" pitchFamily="34" charset="0"/>
              </a:rPr>
            </a:br>
            <a:br>
              <a:rPr lang="es-MX" sz="2400" dirty="0">
                <a:latin typeface="Arial Black" panose="020B0A04020102020204" pitchFamily="34" charset="0"/>
              </a:rPr>
            </a:br>
            <a:r>
              <a:rPr lang="es-MX" sz="2400" dirty="0">
                <a:latin typeface="Arial Black" panose="020B0A04020102020204" pitchFamily="34" charset="0"/>
              </a:rPr>
              <a:t>investigación documental y de campo</a:t>
            </a:r>
            <a:br>
              <a:rPr lang="es-MX" sz="2400" dirty="0">
                <a:latin typeface="Arial Black" panose="020B0A04020102020204" pitchFamily="34" charset="0"/>
              </a:rPr>
            </a:br>
            <a:br>
              <a:rPr lang="es-MX" sz="2400" dirty="0">
                <a:latin typeface="Arial Black" panose="020B0A04020102020204" pitchFamily="34" charset="0"/>
              </a:rPr>
            </a:br>
            <a:r>
              <a:rPr lang="es-ES" sz="2400" dirty="0">
                <a:latin typeface="Arial Black" panose="020B0A04020102020204" pitchFamily="34" charset="0"/>
              </a:rPr>
              <a:t>LA MERMA EN LOS DIFERENTES TIPOS DE MERCADO</a:t>
            </a:r>
            <a:br>
              <a:rPr lang="es-ES" sz="2400" dirty="0">
                <a:latin typeface="Arial Black" panose="020B0A04020102020204" pitchFamily="34" charset="0"/>
              </a:rPr>
            </a:br>
            <a:br>
              <a:rPr lang="es-ES" sz="2400" dirty="0">
                <a:latin typeface="Arial Black" panose="020B0A04020102020204" pitchFamily="34" charset="0"/>
              </a:rPr>
            </a:br>
            <a:r>
              <a:rPr lang="es-ES" sz="2400" dirty="0">
                <a:latin typeface="Arial Black" panose="020B0A04020102020204" pitchFamily="34" charset="0"/>
              </a:rPr>
              <a:t>DIANA VAZQUEZ MARES</a:t>
            </a:r>
            <a:br>
              <a:rPr lang="es-ES" sz="2400" dirty="0">
                <a:latin typeface="Arial Black" panose="020B0A04020102020204" pitchFamily="34" charset="0"/>
              </a:rPr>
            </a:br>
            <a:br>
              <a:rPr lang="es-ES" sz="2400" dirty="0">
                <a:latin typeface="Arial Black" panose="020B0A04020102020204" pitchFamily="34" charset="0"/>
              </a:rPr>
            </a:br>
            <a:r>
              <a:rPr lang="es-ES" sz="2400" dirty="0">
                <a:latin typeface="Arial Black" panose="020B0A04020102020204" pitchFamily="34" charset="0"/>
              </a:rPr>
              <a:t>Lic. Mercadotecnia internacional</a:t>
            </a:r>
          </a:p>
        </p:txBody>
      </p:sp>
    </p:spTree>
    <p:extLst>
      <p:ext uri="{BB962C8B-B14F-4D97-AF65-F5344CB8AC3E}">
        <p14:creationId xmlns:p14="http://schemas.microsoft.com/office/powerpoint/2010/main" val="277349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5AED1-E5C1-4156-B807-845E47BC872F}"/>
              </a:ext>
            </a:extLst>
          </p:cNvPr>
          <p:cNvSpPr>
            <a:spLocks noGrp="1"/>
          </p:cNvSpPr>
          <p:nvPr>
            <p:ph type="title"/>
          </p:nvPr>
        </p:nvSpPr>
        <p:spPr>
          <a:xfrm>
            <a:off x="1451579" y="804520"/>
            <a:ext cx="9603275" cy="588346"/>
          </a:xfrm>
        </p:spPr>
        <p:txBody>
          <a:bodyPr>
            <a:normAutofit/>
          </a:bodyPr>
          <a:lstStyle/>
          <a:p>
            <a:pPr algn="ctr"/>
            <a:r>
              <a:rPr lang="es-ES" sz="2800" dirty="0"/>
              <a:t>Antecedentes</a:t>
            </a:r>
          </a:p>
        </p:txBody>
      </p:sp>
      <p:sp>
        <p:nvSpPr>
          <p:cNvPr id="3" name="Marcador de contenido 2">
            <a:extLst>
              <a:ext uri="{FF2B5EF4-FFF2-40B4-BE49-F238E27FC236}">
                <a16:creationId xmlns:a16="http://schemas.microsoft.com/office/drawing/2014/main" id="{D7417D23-5466-4F0A-8A2C-76066A49BC43}"/>
              </a:ext>
            </a:extLst>
          </p:cNvPr>
          <p:cNvSpPr>
            <a:spLocks noGrp="1"/>
          </p:cNvSpPr>
          <p:nvPr>
            <p:ph idx="1"/>
          </p:nvPr>
        </p:nvSpPr>
        <p:spPr>
          <a:xfrm>
            <a:off x="531628" y="2015734"/>
            <a:ext cx="8027581" cy="3534461"/>
          </a:xfrm>
        </p:spPr>
        <p:txBody>
          <a:bodyPr>
            <a:noAutofit/>
          </a:bodyPr>
          <a:lstStyle/>
          <a:p>
            <a:pPr>
              <a:lnSpc>
                <a:spcPct val="110000"/>
              </a:lnSpc>
            </a:pPr>
            <a:r>
              <a:rPr lang="es-MX" sz="2400" dirty="0"/>
              <a:t>La mayor parte de las empresas consideran el volumen total de sus pérdidas como número de merma, mientras que otras solamente la perdida provocada por factores desconocidos, impactando el resto de forma directa al margen de ganancias.(1)</a:t>
            </a:r>
            <a:endParaRPr lang="es-ES" sz="2400" dirty="0"/>
          </a:p>
          <a:p>
            <a:pPr>
              <a:lnSpc>
                <a:spcPct val="110000"/>
              </a:lnSpc>
            </a:pPr>
            <a:r>
              <a:rPr lang="es-MX" sz="2400" dirty="0"/>
              <a:t>"Las mermas en </a:t>
            </a:r>
            <a:r>
              <a:rPr lang="es-MX" sz="2400" dirty="0" err="1"/>
              <a:t>retail</a:t>
            </a:r>
            <a:r>
              <a:rPr lang="es-MX" sz="2400" dirty="0"/>
              <a:t> constituyen 1.99% de las ventas totales</a:t>
            </a:r>
          </a:p>
          <a:p>
            <a:pPr>
              <a:lnSpc>
                <a:spcPct val="110000"/>
              </a:lnSpc>
            </a:pPr>
            <a:r>
              <a:rPr lang="es-ES" sz="2400" dirty="0"/>
              <a:t>En México todos los días se desperdician mas de 30,000 toneladas de alimentos en buen estado (El Financiero, 2014).</a:t>
            </a:r>
          </a:p>
        </p:txBody>
      </p:sp>
      <p:pic>
        <p:nvPicPr>
          <p:cNvPr id="4" name="Imagen 3">
            <a:extLst>
              <a:ext uri="{FF2B5EF4-FFF2-40B4-BE49-F238E27FC236}">
                <a16:creationId xmlns:a16="http://schemas.microsoft.com/office/drawing/2014/main" id="{88BDDAB0-AEDD-482D-8BAA-1C399B29FE52}"/>
              </a:ext>
            </a:extLst>
          </p:cNvPr>
          <p:cNvPicPr>
            <a:picLocks noChangeAspect="1"/>
          </p:cNvPicPr>
          <p:nvPr/>
        </p:nvPicPr>
        <p:blipFill>
          <a:blip r:embed="rId2"/>
          <a:stretch>
            <a:fillRect/>
          </a:stretch>
        </p:blipFill>
        <p:spPr>
          <a:xfrm>
            <a:off x="8128756" y="2921733"/>
            <a:ext cx="2926098" cy="1638614"/>
          </a:xfrm>
          <a:prstGeom prst="rect">
            <a:avLst/>
          </a:prstGeom>
        </p:spPr>
      </p:pic>
    </p:spTree>
    <p:extLst>
      <p:ext uri="{BB962C8B-B14F-4D97-AF65-F5344CB8AC3E}">
        <p14:creationId xmlns:p14="http://schemas.microsoft.com/office/powerpoint/2010/main" val="3858183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F8F0C4-610B-403D-9692-AE4DF13F5842}"/>
              </a:ext>
            </a:extLst>
          </p:cNvPr>
          <p:cNvSpPr>
            <a:spLocks noGrp="1"/>
          </p:cNvSpPr>
          <p:nvPr>
            <p:ph type="title"/>
          </p:nvPr>
        </p:nvSpPr>
        <p:spPr>
          <a:xfrm>
            <a:off x="1451579" y="804520"/>
            <a:ext cx="9603275" cy="587134"/>
          </a:xfrm>
        </p:spPr>
        <p:txBody>
          <a:bodyPr>
            <a:normAutofit fontScale="90000"/>
          </a:bodyPr>
          <a:lstStyle/>
          <a:p>
            <a:pPr algn="ctr"/>
            <a:r>
              <a:rPr lang="es-ES" sz="3100" dirty="0"/>
              <a:t>OBJETIVOS</a:t>
            </a:r>
            <a:br>
              <a:rPr lang="es-ES" dirty="0"/>
            </a:br>
            <a:endParaRPr lang="es-ES" dirty="0"/>
          </a:p>
        </p:txBody>
      </p:sp>
      <p:sp>
        <p:nvSpPr>
          <p:cNvPr id="3" name="Marcador de contenido 2">
            <a:extLst>
              <a:ext uri="{FF2B5EF4-FFF2-40B4-BE49-F238E27FC236}">
                <a16:creationId xmlns:a16="http://schemas.microsoft.com/office/drawing/2014/main" id="{550C3275-F49C-41B6-BF36-0C2A90FBEDCD}"/>
              </a:ext>
            </a:extLst>
          </p:cNvPr>
          <p:cNvSpPr>
            <a:spLocks noGrp="1"/>
          </p:cNvSpPr>
          <p:nvPr>
            <p:ph idx="1"/>
          </p:nvPr>
        </p:nvSpPr>
        <p:spPr>
          <a:xfrm>
            <a:off x="595423" y="2015734"/>
            <a:ext cx="7051940" cy="3450613"/>
          </a:xfrm>
        </p:spPr>
        <p:txBody>
          <a:bodyPr>
            <a:normAutofit fontScale="92500" lnSpcReduction="20000"/>
          </a:bodyPr>
          <a:lstStyle/>
          <a:p>
            <a:pPr>
              <a:lnSpc>
                <a:spcPct val="110000"/>
              </a:lnSpc>
            </a:pPr>
            <a:r>
              <a:rPr lang="es-ES" sz="1000" dirty="0"/>
              <a:t> </a:t>
            </a:r>
            <a:r>
              <a:rPr lang="es-ES" sz="2400" dirty="0"/>
              <a:t>Identificar los conceptos de las mermas y las normas para la inspección de merma en </a:t>
            </a:r>
            <a:r>
              <a:rPr lang="es-ES" sz="2600" dirty="0"/>
              <a:t>la</a:t>
            </a:r>
            <a:r>
              <a:rPr lang="es-ES" sz="2400" dirty="0"/>
              <a:t> cadena de suministro. Considerando que el inventario significa los bienes almacenados de una empresa y es reservado a un tipo de operación ya sea de compra, venta, alquiler, transformación o uso propio. estimando que en el ciclo logístico la cadena de suministros es el flujo de materiales que interactúan llegando a un cliente final. Los factores que influyen a lo largo de todo el proceso son diversos; algunos de éstos son </a:t>
            </a:r>
            <a:r>
              <a:rPr lang="es-ES" sz="2600" dirty="0"/>
              <a:t>gestionables</a:t>
            </a:r>
            <a:r>
              <a:rPr lang="es-ES" sz="2400" dirty="0"/>
              <a:t> y otros no. </a:t>
            </a:r>
            <a:endParaRPr lang="es-ES" sz="1400" dirty="0"/>
          </a:p>
        </p:txBody>
      </p:sp>
      <p:pic>
        <p:nvPicPr>
          <p:cNvPr id="4" name="Imagen 3">
            <a:extLst>
              <a:ext uri="{FF2B5EF4-FFF2-40B4-BE49-F238E27FC236}">
                <a16:creationId xmlns:a16="http://schemas.microsoft.com/office/drawing/2014/main" id="{EF7E0325-68F8-4B4B-A951-B31B807E428D}"/>
              </a:ext>
            </a:extLst>
          </p:cNvPr>
          <p:cNvPicPr>
            <a:picLocks noChangeAspect="1"/>
          </p:cNvPicPr>
          <p:nvPr/>
        </p:nvPicPr>
        <p:blipFill rotWithShape="1">
          <a:blip r:embed="rId2"/>
          <a:srcRect l="835" t="1505" r="52890" b="3946"/>
          <a:stretch/>
        </p:blipFill>
        <p:spPr>
          <a:xfrm>
            <a:off x="8322009" y="2015734"/>
            <a:ext cx="2539591" cy="3450613"/>
          </a:xfrm>
          <a:prstGeom prst="rect">
            <a:avLst/>
          </a:prstGeom>
        </p:spPr>
      </p:pic>
    </p:spTree>
    <p:extLst>
      <p:ext uri="{BB962C8B-B14F-4D97-AF65-F5344CB8AC3E}">
        <p14:creationId xmlns:p14="http://schemas.microsoft.com/office/powerpoint/2010/main" val="3543102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804605-DFC7-4544-8EFB-A06D8B026207}"/>
              </a:ext>
            </a:extLst>
          </p:cNvPr>
          <p:cNvSpPr>
            <a:spLocks noGrp="1"/>
          </p:cNvSpPr>
          <p:nvPr>
            <p:ph type="title"/>
          </p:nvPr>
        </p:nvSpPr>
        <p:spPr>
          <a:xfrm>
            <a:off x="1451579" y="804520"/>
            <a:ext cx="9603275" cy="587136"/>
          </a:xfrm>
        </p:spPr>
        <p:txBody>
          <a:bodyPr>
            <a:normAutofit fontScale="90000"/>
          </a:bodyPr>
          <a:lstStyle/>
          <a:p>
            <a:pPr algn="ctr"/>
            <a:r>
              <a:rPr lang="es-ES" sz="3100" dirty="0"/>
              <a:t>PROPOSITO</a:t>
            </a:r>
            <a:br>
              <a:rPr lang="es-ES" b="1" dirty="0"/>
            </a:br>
            <a:endParaRPr lang="es-ES" dirty="0"/>
          </a:p>
        </p:txBody>
      </p:sp>
      <p:sp>
        <p:nvSpPr>
          <p:cNvPr id="3" name="Marcador de contenido 2">
            <a:extLst>
              <a:ext uri="{FF2B5EF4-FFF2-40B4-BE49-F238E27FC236}">
                <a16:creationId xmlns:a16="http://schemas.microsoft.com/office/drawing/2014/main" id="{55FC9DD5-BEF9-439B-8679-604584BF9959}"/>
              </a:ext>
            </a:extLst>
          </p:cNvPr>
          <p:cNvSpPr>
            <a:spLocks noGrp="1"/>
          </p:cNvSpPr>
          <p:nvPr>
            <p:ph idx="1"/>
          </p:nvPr>
        </p:nvSpPr>
        <p:spPr/>
        <p:txBody>
          <a:bodyPr>
            <a:normAutofit lnSpcReduction="10000"/>
          </a:bodyPr>
          <a:lstStyle/>
          <a:p>
            <a:r>
              <a:rPr lang="es-ES" sz="2400" dirty="0"/>
              <a:t>Descubrir las diversas causas de las mermas en los diferentes tipos de industria identificando todas las variables cuantitativas y cualitativas tanto en la cadena de suministro como con el consumidor final, definiendo medidas de control para la disminución de mermas. Identificando los conceptos y su catalogación en el inventario para el control de las pérdidas generadas, implementando modelos que favorezcan la reducción de la merma y la tolerancia conforme corresponda, de acuerdo a su clasificación.</a:t>
            </a:r>
          </a:p>
          <a:p>
            <a:endParaRPr lang="es-ES" dirty="0"/>
          </a:p>
        </p:txBody>
      </p:sp>
    </p:spTree>
    <p:extLst>
      <p:ext uri="{BB962C8B-B14F-4D97-AF65-F5344CB8AC3E}">
        <p14:creationId xmlns:p14="http://schemas.microsoft.com/office/powerpoint/2010/main" val="1435375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5BBCF-7C3D-47B0-885F-48C240735F0E}"/>
              </a:ext>
            </a:extLst>
          </p:cNvPr>
          <p:cNvSpPr>
            <a:spLocks noGrp="1"/>
          </p:cNvSpPr>
          <p:nvPr>
            <p:ph type="title"/>
          </p:nvPr>
        </p:nvSpPr>
        <p:spPr>
          <a:xfrm>
            <a:off x="1451579" y="804519"/>
            <a:ext cx="9603275" cy="732733"/>
          </a:xfrm>
        </p:spPr>
        <p:txBody>
          <a:bodyPr>
            <a:normAutofit fontScale="90000"/>
          </a:bodyPr>
          <a:lstStyle/>
          <a:p>
            <a:pPr algn="ctr"/>
            <a:r>
              <a:rPr lang="es-MX" sz="3100" dirty="0"/>
              <a:t>Definición</a:t>
            </a:r>
            <a:br>
              <a:rPr lang="es-MX" dirty="0"/>
            </a:br>
            <a:endParaRPr lang="es-ES" dirty="0"/>
          </a:p>
        </p:txBody>
      </p:sp>
      <p:sp>
        <p:nvSpPr>
          <p:cNvPr id="3" name="Marcador de contenido 2">
            <a:extLst>
              <a:ext uri="{FF2B5EF4-FFF2-40B4-BE49-F238E27FC236}">
                <a16:creationId xmlns:a16="http://schemas.microsoft.com/office/drawing/2014/main" id="{BA2C2DA0-04CB-4723-AC8D-F9E623C555F7}"/>
              </a:ext>
            </a:extLst>
          </p:cNvPr>
          <p:cNvSpPr>
            <a:spLocks noGrp="1"/>
          </p:cNvSpPr>
          <p:nvPr>
            <p:ph idx="1"/>
          </p:nvPr>
        </p:nvSpPr>
        <p:spPr>
          <a:xfrm>
            <a:off x="1451579" y="2015734"/>
            <a:ext cx="6195784" cy="3450613"/>
          </a:xfrm>
        </p:spPr>
        <p:txBody>
          <a:bodyPr>
            <a:normAutofit/>
          </a:bodyPr>
          <a:lstStyle/>
          <a:p>
            <a:r>
              <a:rPr lang="es-MX" sz="2400" dirty="0"/>
              <a:t>Se conoce como "Merma" a todo aquello que causa reducción por perdida en el número de mercancía, se puede producir durante la cadena de distribución o ventas.</a:t>
            </a:r>
            <a:endParaRPr lang="es-ES" sz="2400" dirty="0"/>
          </a:p>
          <a:p>
            <a:r>
              <a:rPr lang="es-MX" sz="2400" dirty="0"/>
              <a:t>La merma representa la diferencia entre el stock teórico menos el stock físico.</a:t>
            </a:r>
            <a:endParaRPr lang="es-ES" sz="2400" dirty="0"/>
          </a:p>
          <a:p>
            <a:endParaRPr lang="es-ES" dirty="0"/>
          </a:p>
        </p:txBody>
      </p:sp>
      <p:pic>
        <p:nvPicPr>
          <p:cNvPr id="1026" name="Picture 2" descr="Resultado de imagen para merma.">
            <a:extLst>
              <a:ext uri="{FF2B5EF4-FFF2-40B4-BE49-F238E27FC236}">
                <a16:creationId xmlns:a16="http://schemas.microsoft.com/office/drawing/2014/main" id="{B2ACD50B-85C4-4A19-8E92-0A56855743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28756" y="2645166"/>
            <a:ext cx="2926098" cy="2191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12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F5EBBE-9A3C-45AA-8FE0-D01AE63F6BD4}"/>
              </a:ext>
            </a:extLst>
          </p:cNvPr>
          <p:cNvSpPr>
            <a:spLocks noGrp="1"/>
          </p:cNvSpPr>
          <p:nvPr>
            <p:ph type="title"/>
          </p:nvPr>
        </p:nvSpPr>
        <p:spPr>
          <a:xfrm>
            <a:off x="1451579" y="804519"/>
            <a:ext cx="9603275" cy="1049235"/>
          </a:xfrm>
        </p:spPr>
        <p:txBody>
          <a:bodyPr>
            <a:normAutofit/>
          </a:bodyPr>
          <a:lstStyle/>
          <a:p>
            <a:pPr algn="ctr"/>
            <a:r>
              <a:rPr lang="es-MX" sz="2800" dirty="0">
                <a:latin typeface="+mn-lt"/>
              </a:rPr>
              <a:t>Clasificación</a:t>
            </a:r>
            <a:br>
              <a:rPr lang="es-ES" dirty="0">
                <a:latin typeface="+mn-lt"/>
              </a:rPr>
            </a:br>
            <a:endParaRPr lang="es-ES" dirty="0">
              <a:latin typeface="+mn-lt"/>
            </a:endParaRPr>
          </a:p>
        </p:txBody>
      </p:sp>
      <p:sp>
        <p:nvSpPr>
          <p:cNvPr id="3" name="Marcador de contenido 2">
            <a:extLst>
              <a:ext uri="{FF2B5EF4-FFF2-40B4-BE49-F238E27FC236}">
                <a16:creationId xmlns:a16="http://schemas.microsoft.com/office/drawing/2014/main" id="{C3AD2FBC-9E03-4666-9DB3-0A6486250AC7}"/>
              </a:ext>
            </a:extLst>
          </p:cNvPr>
          <p:cNvSpPr>
            <a:spLocks noGrp="1"/>
          </p:cNvSpPr>
          <p:nvPr>
            <p:ph idx="1"/>
          </p:nvPr>
        </p:nvSpPr>
        <p:spPr>
          <a:xfrm>
            <a:off x="1451579" y="2015734"/>
            <a:ext cx="6195784" cy="3450613"/>
          </a:xfrm>
        </p:spPr>
        <p:txBody>
          <a:bodyPr>
            <a:normAutofit/>
          </a:bodyPr>
          <a:lstStyle/>
          <a:p>
            <a:pPr algn="ctr"/>
            <a:endParaRPr lang="es-MX" sz="2400" dirty="0"/>
          </a:p>
          <a:p>
            <a:pPr algn="ctr"/>
            <a:r>
              <a:rPr lang="es-MX" sz="2400" dirty="0"/>
              <a:t>Caducidad</a:t>
            </a:r>
            <a:endParaRPr lang="es-ES" sz="2400" dirty="0"/>
          </a:p>
          <a:p>
            <a:pPr lvl="0" algn="ctr" fontAlgn="ctr"/>
            <a:r>
              <a:rPr lang="es-MX" sz="2400" dirty="0"/>
              <a:t>Rupturas</a:t>
            </a:r>
            <a:endParaRPr lang="es-ES" sz="2400" dirty="0"/>
          </a:p>
          <a:p>
            <a:pPr algn="ctr"/>
            <a:r>
              <a:rPr lang="es-MX" sz="2400" dirty="0"/>
              <a:t>Robos identificados</a:t>
            </a:r>
            <a:endParaRPr lang="es-ES" dirty="0"/>
          </a:p>
        </p:txBody>
      </p:sp>
      <p:pic>
        <p:nvPicPr>
          <p:cNvPr id="2050" name="Picture 2" descr="Resultado de imagen para merma.">
            <a:extLst>
              <a:ext uri="{FF2B5EF4-FFF2-40B4-BE49-F238E27FC236}">
                <a16:creationId xmlns:a16="http://schemas.microsoft.com/office/drawing/2014/main" id="{8B97C008-0985-43FA-98FA-8C945D3E62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97" t="21409" r="10467" b="43"/>
          <a:stretch/>
        </p:blipFill>
        <p:spPr bwMode="auto">
          <a:xfrm>
            <a:off x="7538483" y="2147776"/>
            <a:ext cx="3807660" cy="2764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23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FDB1C7-3F2F-46B2-9620-930A970E7B80}"/>
              </a:ext>
            </a:extLst>
          </p:cNvPr>
          <p:cNvSpPr>
            <a:spLocks noGrp="1"/>
          </p:cNvSpPr>
          <p:nvPr>
            <p:ph type="title"/>
          </p:nvPr>
        </p:nvSpPr>
        <p:spPr/>
        <p:txBody>
          <a:bodyPr>
            <a:normAutofit/>
          </a:bodyPr>
          <a:lstStyle/>
          <a:p>
            <a:pPr algn="ctr"/>
            <a:r>
              <a:rPr lang="es-MX" sz="2800" dirty="0"/>
              <a:t>Merma en los alimentos</a:t>
            </a:r>
            <a:endParaRPr lang="es-ES" sz="2800" dirty="0"/>
          </a:p>
        </p:txBody>
      </p:sp>
      <p:sp>
        <p:nvSpPr>
          <p:cNvPr id="3" name="Marcador de contenido 2">
            <a:extLst>
              <a:ext uri="{FF2B5EF4-FFF2-40B4-BE49-F238E27FC236}">
                <a16:creationId xmlns:a16="http://schemas.microsoft.com/office/drawing/2014/main" id="{EF9B69E3-CE6A-4E9E-B8EB-0D30E585DE80}"/>
              </a:ext>
            </a:extLst>
          </p:cNvPr>
          <p:cNvSpPr>
            <a:spLocks noGrp="1"/>
          </p:cNvSpPr>
          <p:nvPr>
            <p:ph idx="1"/>
          </p:nvPr>
        </p:nvSpPr>
        <p:spPr/>
        <p:txBody>
          <a:bodyPr/>
          <a:lstStyle/>
          <a:p>
            <a:r>
              <a:rPr lang="es-ES" sz="2400" dirty="0"/>
              <a:t>Es asombroso: un tercio de todos los alimentos producidos en el mundo se pierde o se desperdicia antes de que la gente los consuma, según las estimaciones calculadas por la Organización de las Naciones Unidas para la Agricultura y la Alimentación (FAO)</a:t>
            </a:r>
          </a:p>
          <a:p>
            <a:endParaRPr lang="es-ES" dirty="0"/>
          </a:p>
          <a:p>
            <a:endParaRPr lang="es-ES" dirty="0"/>
          </a:p>
          <a:p>
            <a:r>
              <a:rPr lang="es-MX" sz="1050" i="1" dirty="0"/>
              <a:t>Desde &lt;</a:t>
            </a:r>
            <a:r>
              <a:rPr lang="es-MX" sz="1050" i="1" dirty="0">
                <a:hlinkClick r:id="rId2"/>
              </a:rPr>
              <a:t>https://www.bayer.mx/es/prensa/noticias/noticias-globales/detener-las-mermas-de-alimentos.php</a:t>
            </a:r>
            <a:r>
              <a:rPr lang="es-MX" sz="1050" i="1" dirty="0"/>
              <a:t>&gt; </a:t>
            </a:r>
            <a:endParaRPr lang="es-ES" sz="1050" dirty="0"/>
          </a:p>
        </p:txBody>
      </p:sp>
      <p:pic>
        <p:nvPicPr>
          <p:cNvPr id="4" name="Imagen 3">
            <a:extLst>
              <a:ext uri="{FF2B5EF4-FFF2-40B4-BE49-F238E27FC236}">
                <a16:creationId xmlns:a16="http://schemas.microsoft.com/office/drawing/2014/main" id="{DFB03B0D-BBEC-43BF-9E2A-00C27FE833B9}"/>
              </a:ext>
            </a:extLst>
          </p:cNvPr>
          <p:cNvPicPr>
            <a:picLocks noChangeAspect="1"/>
          </p:cNvPicPr>
          <p:nvPr/>
        </p:nvPicPr>
        <p:blipFill>
          <a:blip r:embed="rId3"/>
          <a:stretch>
            <a:fillRect/>
          </a:stretch>
        </p:blipFill>
        <p:spPr>
          <a:xfrm>
            <a:off x="7848489" y="3723270"/>
            <a:ext cx="2619375" cy="1743075"/>
          </a:xfrm>
          <a:prstGeom prst="rect">
            <a:avLst/>
          </a:prstGeom>
        </p:spPr>
      </p:pic>
    </p:spTree>
    <p:extLst>
      <p:ext uri="{BB962C8B-B14F-4D97-AF65-F5344CB8AC3E}">
        <p14:creationId xmlns:p14="http://schemas.microsoft.com/office/powerpoint/2010/main" val="3180813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F1F3E73-24ED-4F6D-842D-914FC467E6D9}"/>
              </a:ext>
            </a:extLst>
          </p:cNvPr>
          <p:cNvSpPr>
            <a:spLocks noGrp="1"/>
          </p:cNvSpPr>
          <p:nvPr>
            <p:ph idx="1"/>
          </p:nvPr>
        </p:nvSpPr>
        <p:spPr>
          <a:xfrm>
            <a:off x="1451579" y="1010092"/>
            <a:ext cx="9603275" cy="4456253"/>
          </a:xfrm>
        </p:spPr>
        <p:txBody>
          <a:bodyPr>
            <a:normAutofit/>
          </a:bodyPr>
          <a:lstStyle/>
          <a:p>
            <a:r>
              <a:rPr lang="es-MX" sz="2400" dirty="0"/>
              <a:t>En México todos los días se desperdician mas de 30,000 toneladas de alimentos en buen estado</a:t>
            </a:r>
          </a:p>
          <a:p>
            <a:endParaRPr lang="es-MX" sz="2400" dirty="0"/>
          </a:p>
          <a:p>
            <a:r>
              <a:rPr lang="es-MX" sz="2400" dirty="0"/>
              <a:t>La encuesta realizada fue a personal que labora en restaurantes, así como empleados administrativos con los siguientes resultados</a:t>
            </a:r>
          </a:p>
          <a:p>
            <a:endParaRPr lang="es-ES" sz="2400" dirty="0"/>
          </a:p>
        </p:txBody>
      </p:sp>
    </p:spTree>
    <p:extLst>
      <p:ext uri="{BB962C8B-B14F-4D97-AF65-F5344CB8AC3E}">
        <p14:creationId xmlns:p14="http://schemas.microsoft.com/office/powerpoint/2010/main" val="403150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38F172-08B9-4BA5-B753-7D93472C0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4" name="Picture 23">
            <a:extLst>
              <a:ext uri="{FF2B5EF4-FFF2-40B4-BE49-F238E27FC236}">
                <a16:creationId xmlns:a16="http://schemas.microsoft.com/office/drawing/2014/main" id="{C900681B-C4FD-40B3-B5BC-C33231614C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6" name="Straight Connector 25">
            <a:extLst>
              <a:ext uri="{FF2B5EF4-FFF2-40B4-BE49-F238E27FC236}">
                <a16:creationId xmlns:a16="http://schemas.microsoft.com/office/drawing/2014/main" id="{FEAACD67-2FB5-4530-9B74-8D946F1CE9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captura de pantalla&#10;&#10;Descripción generada automáticamente">
            <a:extLst>
              <a:ext uri="{FF2B5EF4-FFF2-40B4-BE49-F238E27FC236}">
                <a16:creationId xmlns:a16="http://schemas.microsoft.com/office/drawing/2014/main" id="{16147B7F-38EE-4677-86F8-6E334F9E7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42" y="0"/>
            <a:ext cx="10908632" cy="5962650"/>
          </a:xfrm>
          <a:prstGeom prst="rect">
            <a:avLst/>
          </a:prstGeom>
        </p:spPr>
      </p:pic>
    </p:spTree>
    <p:extLst>
      <p:ext uri="{BB962C8B-B14F-4D97-AF65-F5344CB8AC3E}">
        <p14:creationId xmlns:p14="http://schemas.microsoft.com/office/powerpoint/2010/main" val="858534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9014ED-5EA6-4712-9153-9109E60D6944}"/>
              </a:ext>
            </a:extLst>
          </p:cNvPr>
          <p:cNvSpPr>
            <a:spLocks noGrp="1"/>
          </p:cNvSpPr>
          <p:nvPr>
            <p:ph type="title"/>
          </p:nvPr>
        </p:nvSpPr>
        <p:spPr>
          <a:xfrm>
            <a:off x="1451579" y="804520"/>
            <a:ext cx="9603275" cy="587136"/>
          </a:xfrm>
        </p:spPr>
        <p:txBody>
          <a:bodyPr>
            <a:normAutofit/>
          </a:bodyPr>
          <a:lstStyle/>
          <a:p>
            <a:pPr algn="ctr"/>
            <a:r>
              <a:rPr lang="es-MX" sz="2800" dirty="0"/>
              <a:t>CONCLUSIONES E IMPLICACIONES</a:t>
            </a:r>
            <a:endParaRPr lang="es-ES" sz="2800" dirty="0"/>
          </a:p>
        </p:txBody>
      </p:sp>
      <p:sp>
        <p:nvSpPr>
          <p:cNvPr id="3" name="Marcador de contenido 2">
            <a:extLst>
              <a:ext uri="{FF2B5EF4-FFF2-40B4-BE49-F238E27FC236}">
                <a16:creationId xmlns:a16="http://schemas.microsoft.com/office/drawing/2014/main" id="{DE785871-9BD1-4214-B2B2-F561A0C425B7}"/>
              </a:ext>
            </a:extLst>
          </p:cNvPr>
          <p:cNvSpPr>
            <a:spLocks noGrp="1"/>
          </p:cNvSpPr>
          <p:nvPr>
            <p:ph idx="1"/>
          </p:nvPr>
        </p:nvSpPr>
        <p:spPr/>
        <p:txBody>
          <a:bodyPr>
            <a:normAutofit/>
          </a:bodyPr>
          <a:lstStyle/>
          <a:p>
            <a:r>
              <a:rPr lang="es-MX" sz="2400" dirty="0"/>
              <a:t>Respecto a la merma en los alimentos se tiene perfectamente identificada que el área restaurantera es quien más desperdicia comida en buen estado. Sin embargo, esto se podría reducir haciendo menores porciones en la orden que integra un platillo, aun así creo esto no es una opción debido a que no seria redituable para el negocio</a:t>
            </a:r>
            <a:endParaRPr lang="es-ES" sz="2400" dirty="0"/>
          </a:p>
        </p:txBody>
      </p:sp>
      <p:pic>
        <p:nvPicPr>
          <p:cNvPr id="4" name="Imagen 3">
            <a:extLst>
              <a:ext uri="{FF2B5EF4-FFF2-40B4-BE49-F238E27FC236}">
                <a16:creationId xmlns:a16="http://schemas.microsoft.com/office/drawing/2014/main" id="{7A36AFA0-AAB7-44D8-AD7B-60EE365AAA51}"/>
              </a:ext>
            </a:extLst>
          </p:cNvPr>
          <p:cNvPicPr>
            <a:picLocks noChangeAspect="1"/>
          </p:cNvPicPr>
          <p:nvPr/>
        </p:nvPicPr>
        <p:blipFill>
          <a:blip r:embed="rId2"/>
          <a:stretch>
            <a:fillRect/>
          </a:stretch>
        </p:blipFill>
        <p:spPr>
          <a:xfrm>
            <a:off x="8408570" y="4155908"/>
            <a:ext cx="2914650" cy="1562100"/>
          </a:xfrm>
          <a:prstGeom prst="rect">
            <a:avLst/>
          </a:prstGeom>
        </p:spPr>
      </p:pic>
    </p:spTree>
    <p:extLst>
      <p:ext uri="{BB962C8B-B14F-4D97-AF65-F5344CB8AC3E}">
        <p14:creationId xmlns:p14="http://schemas.microsoft.com/office/powerpoint/2010/main" val="80991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9F614C-D2CE-4CAF-AF03-9D1D2696DD18}"/>
              </a:ext>
            </a:extLst>
          </p:cNvPr>
          <p:cNvSpPr>
            <a:spLocks noGrp="1"/>
          </p:cNvSpPr>
          <p:nvPr>
            <p:ph type="title"/>
          </p:nvPr>
        </p:nvSpPr>
        <p:spPr>
          <a:xfrm>
            <a:off x="1451579" y="804520"/>
            <a:ext cx="9603275" cy="587136"/>
          </a:xfrm>
        </p:spPr>
        <p:txBody>
          <a:bodyPr>
            <a:normAutofit/>
          </a:bodyPr>
          <a:lstStyle/>
          <a:p>
            <a:pPr algn="ctr"/>
            <a:r>
              <a:rPr lang="es-MX" sz="2800" dirty="0"/>
              <a:t>RECOMENDACIONES</a:t>
            </a:r>
            <a:endParaRPr lang="es-ES" sz="2800" dirty="0"/>
          </a:p>
        </p:txBody>
      </p:sp>
      <p:sp>
        <p:nvSpPr>
          <p:cNvPr id="3" name="Marcador de contenido 2">
            <a:extLst>
              <a:ext uri="{FF2B5EF4-FFF2-40B4-BE49-F238E27FC236}">
                <a16:creationId xmlns:a16="http://schemas.microsoft.com/office/drawing/2014/main" id="{97DB538C-6256-40A9-8673-24D4552CF841}"/>
              </a:ext>
            </a:extLst>
          </p:cNvPr>
          <p:cNvSpPr>
            <a:spLocks noGrp="1"/>
          </p:cNvSpPr>
          <p:nvPr>
            <p:ph idx="1"/>
          </p:nvPr>
        </p:nvSpPr>
        <p:spPr/>
        <p:txBody>
          <a:bodyPr>
            <a:normAutofit/>
          </a:bodyPr>
          <a:lstStyle/>
          <a:p>
            <a:r>
              <a:rPr lang="es-MX" sz="2400" dirty="0"/>
              <a:t> En la industria restaurantera como lo mencione anteriormente, considero que una acción importante seria preparar menores porciones en la orden que integra un platillo, aun así creo esto no es una opción debido a que no sería redituable para el negocio.</a:t>
            </a:r>
            <a:endParaRPr lang="es-ES" sz="2400" dirty="0"/>
          </a:p>
          <a:p>
            <a:r>
              <a:rPr lang="es-MX" sz="2400" dirty="0"/>
              <a:t>     Implementar una bitácora con el registro de los alimentos que se desperdician en casa y realizar el análisis del impacto que genera en la economía ayudaría a tomar conciencia sobre el tema en las familias.</a:t>
            </a:r>
            <a:endParaRPr lang="es-ES" sz="2400" dirty="0"/>
          </a:p>
        </p:txBody>
      </p:sp>
    </p:spTree>
    <p:extLst>
      <p:ext uri="{BB962C8B-B14F-4D97-AF65-F5344CB8AC3E}">
        <p14:creationId xmlns:p14="http://schemas.microsoft.com/office/powerpoint/2010/main" val="776136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3522FF-BA98-4B83-A1DC-AAEC81B7AF7A}"/>
              </a:ext>
            </a:extLst>
          </p:cNvPr>
          <p:cNvSpPr>
            <a:spLocks noGrp="1"/>
          </p:cNvSpPr>
          <p:nvPr>
            <p:ph type="title"/>
          </p:nvPr>
        </p:nvSpPr>
        <p:spPr>
          <a:xfrm>
            <a:off x="1451579" y="804519"/>
            <a:ext cx="9603275" cy="719481"/>
          </a:xfrm>
        </p:spPr>
        <p:txBody>
          <a:bodyPr>
            <a:normAutofit/>
          </a:bodyPr>
          <a:lstStyle/>
          <a:p>
            <a:pPr algn="ctr"/>
            <a:r>
              <a:rPr lang="es-MX" sz="2800" dirty="0"/>
              <a:t>REFERENCIAS Y FUENTES DE CONSULTA</a:t>
            </a:r>
            <a:endParaRPr lang="es-ES" sz="2800" dirty="0"/>
          </a:p>
        </p:txBody>
      </p:sp>
      <p:sp>
        <p:nvSpPr>
          <p:cNvPr id="3" name="Marcador de contenido 2">
            <a:extLst>
              <a:ext uri="{FF2B5EF4-FFF2-40B4-BE49-F238E27FC236}">
                <a16:creationId xmlns:a16="http://schemas.microsoft.com/office/drawing/2014/main" id="{B4D2EA9F-C1A0-4B78-8CB4-9DBC2FF64A01}"/>
              </a:ext>
            </a:extLst>
          </p:cNvPr>
          <p:cNvSpPr>
            <a:spLocks noGrp="1"/>
          </p:cNvSpPr>
          <p:nvPr>
            <p:ph idx="1"/>
          </p:nvPr>
        </p:nvSpPr>
        <p:spPr/>
        <p:txBody>
          <a:bodyPr/>
          <a:lstStyle/>
          <a:p>
            <a:r>
              <a:rPr lang="es-MX" dirty="0"/>
              <a:t>(1)Desde </a:t>
            </a:r>
            <a:r>
              <a:rPr lang="es-MX" u="sng" dirty="0">
                <a:hlinkClick r:id="rId2"/>
              </a:rPr>
              <a:t>http://www.forodeseguridad.com/artic/discipl/4116.htm</a:t>
            </a:r>
            <a:endParaRPr lang="es-ES" dirty="0"/>
          </a:p>
          <a:p>
            <a:endParaRPr lang="es-ES" dirty="0"/>
          </a:p>
          <a:p>
            <a:r>
              <a:rPr lang="es-MX" dirty="0"/>
              <a:t>(2)Desde </a:t>
            </a:r>
            <a:r>
              <a:rPr lang="es-MX" u="sng" dirty="0">
                <a:hlinkClick r:id="rId3"/>
              </a:rPr>
              <a:t>https://boletin.com.mx/codigo-de-barras-y-pos-boletin/item/2866-las-mermas-en-retail-constituyen-1-99-de-las-ventas-totales</a:t>
            </a:r>
            <a:endParaRPr lang="es-ES" dirty="0"/>
          </a:p>
          <a:p>
            <a:endParaRPr lang="es-ES" dirty="0"/>
          </a:p>
          <a:p>
            <a:r>
              <a:rPr lang="es-MX" dirty="0"/>
              <a:t>(3)Desde </a:t>
            </a:r>
            <a:r>
              <a:rPr lang="es-MX" u="sng" dirty="0">
                <a:hlinkClick r:id="rId2"/>
              </a:rPr>
              <a:t>http://www.forodeseguridad.com/artic/discipl/4116.htm</a:t>
            </a:r>
            <a:endParaRPr lang="es-ES" dirty="0"/>
          </a:p>
          <a:p>
            <a:endParaRPr lang="es-ES" dirty="0"/>
          </a:p>
        </p:txBody>
      </p:sp>
    </p:spTree>
    <p:extLst>
      <p:ext uri="{BB962C8B-B14F-4D97-AF65-F5344CB8AC3E}">
        <p14:creationId xmlns:p14="http://schemas.microsoft.com/office/powerpoint/2010/main" val="2901214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87932F9-E9E8-4F6D-AC6F-88E8D9301250}"/>
              </a:ext>
            </a:extLst>
          </p:cNvPr>
          <p:cNvSpPr>
            <a:spLocks noGrp="1"/>
          </p:cNvSpPr>
          <p:nvPr>
            <p:ph idx="1"/>
          </p:nvPr>
        </p:nvSpPr>
        <p:spPr>
          <a:xfrm>
            <a:off x="1451579" y="1941094"/>
            <a:ext cx="9603275" cy="3525251"/>
          </a:xfrm>
        </p:spPr>
        <p:txBody>
          <a:bodyPr>
            <a:normAutofit/>
          </a:bodyPr>
          <a:lstStyle/>
          <a:p>
            <a:pPr algn="ctr"/>
            <a:r>
              <a:rPr lang="es-MX" sz="8800" dirty="0"/>
              <a:t>GRACIAS</a:t>
            </a:r>
            <a:endParaRPr lang="es-ES" sz="8800" dirty="0"/>
          </a:p>
        </p:txBody>
      </p:sp>
    </p:spTree>
    <p:extLst>
      <p:ext uri="{BB962C8B-B14F-4D97-AF65-F5344CB8AC3E}">
        <p14:creationId xmlns:p14="http://schemas.microsoft.com/office/powerpoint/2010/main" val="785219452"/>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14</TotalTime>
  <Words>628</Words>
  <Application>Microsoft Office PowerPoint</Application>
  <PresentationFormat>Panorámica</PresentationFormat>
  <Paragraphs>37</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Arial Black</vt:lpstr>
      <vt:lpstr>Gill Sans MT</vt:lpstr>
      <vt:lpstr>Galería</vt:lpstr>
      <vt:lpstr>Integración a la vida universitaria  “propedéutico”  investigación documental y de campo  LA MERMA EN LOS DIFERENTES TIPOS DE MERCADO  DIANA VAZQUEZ MARES  Lic. Mercadotecnia internacional</vt:lpstr>
      <vt:lpstr>Antecedentes</vt:lpstr>
      <vt:lpstr>OBJETIVOS </vt:lpstr>
      <vt:lpstr>PROPOSITO </vt:lpstr>
      <vt:lpstr>Definición </vt:lpstr>
      <vt:lpstr>Clasificación </vt:lpstr>
      <vt:lpstr>Merma en los alimentos</vt:lpstr>
      <vt:lpstr>Presentación de PowerPoint</vt:lpstr>
      <vt:lpstr>Presentación de PowerPoint</vt:lpstr>
      <vt:lpstr>CONCLUSIONES E IMPLICACIONES</vt:lpstr>
      <vt:lpstr>RECOMENDACIONES</vt:lpstr>
      <vt:lpstr>REFERENCIAS Y FUENTES DE CONSULTA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Integración a la vida universitaria  “propedéutico”  investigación documental y de campo  LA MERMA EN LOS DIFERENTES TIPOS DE MERCADO  DIANA VAZQUEZ MARES  Lic. Mercadotecnia internacional</dc:title>
  <dc:creator>Frida Victoria Gómez Vázquez</dc:creator>
  <cp:lastModifiedBy>Frida Victoria Gómez Vázquez</cp:lastModifiedBy>
  <cp:revision>3</cp:revision>
  <dcterms:created xsi:type="dcterms:W3CDTF">2019-05-30T01:21:35Z</dcterms:created>
  <dcterms:modified xsi:type="dcterms:W3CDTF">2019-05-30T01:35:59Z</dcterms:modified>
</cp:coreProperties>
</file>