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67" d="100"/>
          <a:sy n="67" d="100"/>
        </p:scale>
        <p:origin x="132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2099733"/>
            <a:ext cx="8825658" cy="2677648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 bwMode="gray"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gray">
          <a:xfrm rot="5400000">
            <a:off x="10158984" y="1792224"/>
            <a:ext cx="990599" cy="304799"/>
          </a:xfrm>
        </p:spPr>
        <p:txBody>
          <a:bodyPr anchor="t"/>
          <a:lstStyle>
            <a:lvl1pPr algn="l"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fld id="{5923F103-BC34-4FE4-A40E-EDDEECFDA5D0}" type="datetimeFigureOut">
              <a:rPr lang="en-US" dirty="0"/>
              <a:pPr/>
              <a:t>4/30/2019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gray">
          <a:xfrm rot="5400000">
            <a:off x="8951976" y="3227832"/>
            <a:ext cx="3859795" cy="304801"/>
          </a:xfrm>
        </p:spPr>
        <p:txBody>
          <a:bodyPr/>
          <a:lstStyle>
            <a:lvl1pPr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r>
              <a:rPr lang="en-US" dirty="0"/>
              <a:t>
              </a:t>
            </a:r>
          </a:p>
        </p:txBody>
      </p:sp>
      <p:sp>
        <p:nvSpPr>
          <p:cNvPr id="11" name="Rectangle 10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352540" y="295729"/>
            <a:ext cx="838199" cy="767687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54954" y="2603500"/>
            <a:ext cx="8825659" cy="3416300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C9CA7B-DFD4-44B5-8C60-D14B8CD1FB59}" type="datetimeFigureOut">
              <a:rPr lang="en-US" dirty="0"/>
              <a:t>4/30/2019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Rectangle 9"/>
            <p:cNvSpPr/>
            <p:nvPr/>
          </p:nvSpPr>
          <p:spPr bwMode="gray">
            <a:xfrm>
              <a:off x="7289800" y="402165"/>
              <a:ext cx="44788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5"/>
            <p:cNvSpPr/>
            <p:nvPr/>
          </p:nvSpPr>
          <p:spPr bwMode="gray">
            <a:xfrm rot="16200000">
              <a:off x="3787244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5922489">
              <a:off x="4698352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677645"/>
            <a:ext cx="4351025" cy="2283824"/>
          </a:xfrm>
        </p:spPr>
        <p:txBody>
          <a:bodyPr anchor="ctr"/>
          <a:lstStyle>
            <a:lvl1pPr algn="l">
              <a:defRPr sz="40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95559" y="2677644"/>
            <a:ext cx="3757545" cy="2283824"/>
          </a:xfrm>
        </p:spPr>
        <p:txBody>
          <a:bodyPr anchor="ctr"/>
          <a:lstStyle>
            <a:lvl1pPr marL="0" indent="0" algn="l">
              <a:buNone/>
              <a:defRPr sz="2000"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4E6425-0181-43F2-84FC-787E803FD2F8}" type="datetimeFigureOut">
              <a:rPr lang="en-US" dirty="0"/>
              <a:t>4/30/2019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54954" y="2603500"/>
            <a:ext cx="4825158" cy="3416301"/>
          </a:xfrm>
        </p:spPr>
        <p:txBody>
          <a:bodyPr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08712" y="2603500"/>
            <a:ext cx="4825159" cy="3416300"/>
          </a:xfrm>
        </p:spPr>
        <p:txBody>
          <a:bodyPr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DB8791-F1B0-41E7-B7FD-A781E65C4266}" type="datetimeFigureOut">
              <a:rPr lang="en-US" dirty="0"/>
              <a:t>4/30/2019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4825157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4954" y="3179762"/>
            <a:ext cx="4825158" cy="2840039"/>
          </a:xfrm>
        </p:spPr>
        <p:txBody>
          <a:bodyPr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08712" y="2603500"/>
            <a:ext cx="482515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08712" y="3179762"/>
            <a:ext cx="4825159" cy="2840039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DD63B2-E120-4ED8-B27B-C685F510A5FE}" type="datetimeFigureOut">
              <a:rPr lang="en-US" dirty="0"/>
              <a:t>4/30/2019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761413" cy="706964"/>
          </a:xfrm>
        </p:spPr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A18ACC-A947-437B-A130-35BD54FDF1E9}" type="datetimeFigureOut">
              <a:rPr lang="en-US" dirty="0"/>
              <a:t>4/30/2019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8D7E02-BCB8-4D50-A234-369438C08659}" type="datetimeFigureOut">
              <a:rPr lang="en-US" dirty="0"/>
              <a:t>4/30/2019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7" name="Rectangle 6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 bwMode="gray">
            <a:xfrm>
              <a:off x="5713412" y="402165"/>
              <a:ext cx="6055253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Freeform 5"/>
            <p:cNvSpPr/>
            <p:nvPr/>
          </p:nvSpPr>
          <p:spPr bwMode="gray">
            <a:xfrm rot="15922489">
              <a:off x="3140485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6200000">
              <a:off x="2229377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5" y="1295400"/>
            <a:ext cx="2793158" cy="16002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81146" y="1447800"/>
            <a:ext cx="5190066" cy="4572000"/>
          </a:xfrm>
        </p:spPr>
        <p:txBody>
          <a:bodyPr anchor="ctr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4" y="3129280"/>
            <a:ext cx="2793158" cy="2895599"/>
          </a:xfrm>
        </p:spPr>
        <p:txBody>
          <a:bodyPr/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E86A4C-8E40-4F87-A4F0-01A0687C5742}" type="datetimeFigureOut">
              <a:rPr lang="en-US" dirty="0"/>
              <a:t>4/30/2019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 bwMode="gray">
            <a:xfrm>
              <a:off x="6172200" y="402165"/>
              <a:ext cx="55964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Freeform 5"/>
            <p:cNvSpPr/>
            <p:nvPr/>
          </p:nvSpPr>
          <p:spPr bwMode="gray">
            <a:xfrm rot="15922489">
              <a:off x="4203594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6200000">
              <a:off x="32954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5" y="1693333"/>
            <a:ext cx="3865134" cy="1735667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547870" y="1143000"/>
            <a:ext cx="3227193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marL="0" lvl="0" indent="0" algn="ctr">
              <a:buNone/>
            </a:pPr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4" y="3657600"/>
            <a:ext cx="3859212" cy="1371600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E72C73-2D91-4E12-BA25-F0AA0C03599B}" type="datetimeFigureOut">
              <a:rPr lang="en-US" dirty="0"/>
              <a:t>4/30/2019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n panorámic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3" name="Rectangle 12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5"/>
            <p:cNvSpPr/>
            <p:nvPr/>
          </p:nvSpPr>
          <p:spPr bwMode="gray">
            <a:xfrm rot="10371525">
              <a:off x="263767" y="443825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1" name="Freeform 5"/>
            <p:cNvSpPr/>
            <p:nvPr/>
          </p:nvSpPr>
          <p:spPr bwMode="gray">
            <a:xfrm rot="10800000">
              <a:off x="459506" y="321130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4969927"/>
            <a:ext cx="8825659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4" y="685800"/>
            <a:ext cx="8825659" cy="3429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536665"/>
            <a:ext cx="8825658" cy="493712"/>
          </a:xfrm>
        </p:spPr>
        <p:txBody>
          <a:bodyPr>
            <a:normAutofit/>
          </a:bodyPr>
          <a:lstStyle>
            <a:lvl1pPr marL="0" indent="0">
              <a:buNone/>
              <a:defRPr sz="12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3A1CC3-2375-41D4-9E03-427CAF2A4C1A}" type="datetimeFigureOut">
              <a:rPr lang="en-US" dirty="0"/>
              <a:t>4/30/2019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ítulo y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Freeform 5"/>
            <p:cNvSpPr/>
            <p:nvPr/>
          </p:nvSpPr>
          <p:spPr bwMode="gray">
            <a:xfrm rot="21010068">
              <a:off x="8490951" y="271487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7" name="Freeform 5"/>
            <p:cNvSpPr/>
            <p:nvPr/>
          </p:nvSpPr>
          <p:spPr bwMode="gray">
            <a:xfrm>
              <a:off x="455612" y="2801319"/>
              <a:ext cx="11277600" cy="3602637"/>
            </a:xfrm>
            <a:custGeom>
              <a:avLst/>
              <a:gdLst/>
              <a:ahLst/>
              <a:cxnLst/>
              <a:rect l="l" t="t" r="r" b="b"/>
              <a:pathLst>
                <a:path w="10000" h="7946">
                  <a:moveTo>
                    <a:pt x="0" y="0"/>
                  </a:moveTo>
                  <a:lnTo>
                    <a:pt x="0" y="7945"/>
                  </a:lnTo>
                  <a:lnTo>
                    <a:pt x="10000" y="7946"/>
                  </a:lnTo>
                  <a:lnTo>
                    <a:pt x="10000" y="4"/>
                  </a:lnTo>
                  <a:lnTo>
                    <a:pt x="10000" y="4"/>
                  </a:lnTo>
                  <a:lnTo>
                    <a:pt x="9773" y="91"/>
                  </a:lnTo>
                  <a:lnTo>
                    <a:pt x="9547" y="175"/>
                  </a:lnTo>
                  <a:lnTo>
                    <a:pt x="9320" y="256"/>
                  </a:lnTo>
                  <a:lnTo>
                    <a:pt x="9092" y="326"/>
                  </a:lnTo>
                  <a:lnTo>
                    <a:pt x="8865" y="396"/>
                  </a:lnTo>
                  <a:lnTo>
                    <a:pt x="8637" y="462"/>
                  </a:lnTo>
                  <a:lnTo>
                    <a:pt x="8412" y="518"/>
                  </a:lnTo>
                  <a:lnTo>
                    <a:pt x="8184" y="571"/>
                  </a:lnTo>
                  <a:lnTo>
                    <a:pt x="7957" y="620"/>
                  </a:lnTo>
                  <a:lnTo>
                    <a:pt x="7734" y="662"/>
                  </a:lnTo>
                  <a:lnTo>
                    <a:pt x="7508" y="704"/>
                  </a:lnTo>
                  <a:lnTo>
                    <a:pt x="7285" y="739"/>
                  </a:lnTo>
                  <a:lnTo>
                    <a:pt x="7062" y="767"/>
                  </a:lnTo>
                  <a:lnTo>
                    <a:pt x="6840" y="795"/>
                  </a:lnTo>
                  <a:lnTo>
                    <a:pt x="6620" y="819"/>
                  </a:lnTo>
                  <a:lnTo>
                    <a:pt x="6402" y="837"/>
                  </a:lnTo>
                  <a:lnTo>
                    <a:pt x="6184" y="851"/>
                  </a:lnTo>
                  <a:lnTo>
                    <a:pt x="5968" y="865"/>
                  </a:lnTo>
                  <a:lnTo>
                    <a:pt x="5755" y="872"/>
                  </a:lnTo>
                  <a:lnTo>
                    <a:pt x="5542" y="879"/>
                  </a:lnTo>
                  <a:lnTo>
                    <a:pt x="5332" y="882"/>
                  </a:lnTo>
                  <a:lnTo>
                    <a:pt x="5124" y="879"/>
                  </a:lnTo>
                  <a:lnTo>
                    <a:pt x="4918" y="879"/>
                  </a:lnTo>
                  <a:lnTo>
                    <a:pt x="4714" y="872"/>
                  </a:lnTo>
                  <a:lnTo>
                    <a:pt x="4514" y="861"/>
                  </a:lnTo>
                  <a:lnTo>
                    <a:pt x="4316" y="851"/>
                  </a:lnTo>
                  <a:lnTo>
                    <a:pt x="4122" y="840"/>
                  </a:lnTo>
                  <a:lnTo>
                    <a:pt x="3929" y="823"/>
                  </a:lnTo>
                  <a:lnTo>
                    <a:pt x="3739" y="805"/>
                  </a:lnTo>
                  <a:lnTo>
                    <a:pt x="3553" y="788"/>
                  </a:lnTo>
                  <a:lnTo>
                    <a:pt x="3190" y="742"/>
                  </a:lnTo>
                  <a:lnTo>
                    <a:pt x="2842" y="693"/>
                  </a:lnTo>
                  <a:lnTo>
                    <a:pt x="2508" y="641"/>
                  </a:lnTo>
                  <a:lnTo>
                    <a:pt x="2192" y="585"/>
                  </a:lnTo>
                  <a:lnTo>
                    <a:pt x="1890" y="525"/>
                  </a:lnTo>
                  <a:lnTo>
                    <a:pt x="1610" y="462"/>
                  </a:lnTo>
                  <a:lnTo>
                    <a:pt x="1347" y="399"/>
                  </a:lnTo>
                  <a:lnTo>
                    <a:pt x="1105" y="336"/>
                  </a:lnTo>
                  <a:lnTo>
                    <a:pt x="883" y="277"/>
                  </a:lnTo>
                  <a:lnTo>
                    <a:pt x="686" y="221"/>
                  </a:lnTo>
                  <a:lnTo>
                    <a:pt x="508" y="168"/>
                  </a:lnTo>
                  <a:lnTo>
                    <a:pt x="358" y="123"/>
                  </a:lnTo>
                  <a:lnTo>
                    <a:pt x="232" y="81"/>
                  </a:lnTo>
                  <a:lnTo>
                    <a:pt x="59" y="21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8798" y="1063417"/>
            <a:ext cx="8831816" cy="1372986"/>
          </a:xfrm>
        </p:spPr>
        <p:txBody>
          <a:bodyPr/>
          <a:lstStyle>
            <a:lvl1pPr>
              <a:defRPr sz="40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543300"/>
            <a:ext cx="8825659" cy="24765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F16868-8199-4C2C-A5B1-63AEE139F88E}" type="datetimeFigureOut">
              <a:rPr lang="en-US" dirty="0"/>
              <a:t>4/30/2019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13" name="Rectangle 12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it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7" name="Rectangle 16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Oval 22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Oval 23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Oval 24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Freeform 5"/>
            <p:cNvSpPr/>
            <p:nvPr/>
          </p:nvSpPr>
          <p:spPr bwMode="gray">
            <a:xfrm rot="21010068">
              <a:off x="8490951" y="41851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8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16" name="TextBox 15"/>
          <p:cNvSpPr txBox="1"/>
          <p:nvPr/>
        </p:nvSpPr>
        <p:spPr bwMode="gray">
          <a:xfrm>
            <a:off x="881566" y="607336"/>
            <a:ext cx="80191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6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 bwMode="gray">
          <a:xfrm>
            <a:off x="9884458" y="2613787"/>
            <a:ext cx="65276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6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81878" y="982134"/>
            <a:ext cx="8453906" cy="2696632"/>
          </a:xfrm>
        </p:spPr>
        <p:txBody>
          <a:bodyPr/>
          <a:lstStyle>
            <a:lvl1pPr>
              <a:defRPr sz="40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13"/>
          </p:nvPr>
        </p:nvSpPr>
        <p:spPr bwMode="gray">
          <a:xfrm>
            <a:off x="1945945" y="3678766"/>
            <a:ext cx="7731219" cy="342174"/>
          </a:xfrm>
        </p:spPr>
        <p:txBody>
          <a:bodyPr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accent1">
                    <a:lumMod val="60000"/>
                    <a:lumOff val="40000"/>
                  </a:schemeClr>
                </a:solidFill>
                <a:latin typeface="+mn-lt"/>
                <a:ea typeface="+mn-ea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029199"/>
            <a:ext cx="9244897" cy="997857"/>
          </a:xfrm>
        </p:spPr>
        <p:txBody>
          <a:bodyPr anchor="ctr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D9FF7F-6988-44CC-821B-644E70CD2F73}" type="datetimeFigureOut">
              <a:rPr lang="en-US" dirty="0"/>
              <a:t>4/30/2019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19" name="Rectangle 18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5"/>
            <p:cNvSpPr/>
            <p:nvPr/>
          </p:nvSpPr>
          <p:spPr bwMode="gray">
            <a:xfrm rot="21010068">
              <a:off x="8490951" y="4193583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370667"/>
            <a:ext cx="8825660" cy="1822514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5024967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12C299-16B2-4475-990D-751901EACC14}" type="datetimeFigureOut">
              <a:rPr lang="en-US" dirty="0"/>
              <a:t>4/30/2019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lumna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>
            <a:lvl1pPr>
              <a:defRPr sz="36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2"/>
            <a:ext cx="314187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54953" y="3179764"/>
            <a:ext cx="3141879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2721" y="2603500"/>
            <a:ext cx="314700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12721" y="3179763"/>
            <a:ext cx="3147009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88135" y="2603501"/>
            <a:ext cx="314573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88329" y="3179762"/>
            <a:ext cx="3145536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440397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777240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E86839-B9D8-4651-8783-F325ECE74E65}" type="datetimeFigureOut">
              <a:rPr lang="en-US" dirty="0"/>
              <a:t>4/30/2019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lumna de imagen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>
            <a:lvl1pPr>
              <a:defRPr sz="36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532844"/>
            <a:ext cx="30504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1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334553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54954" y="5109106"/>
            <a:ext cx="3050438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68865" y="4532844"/>
            <a:ext cx="3050438" cy="576263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1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748462" y="2603500"/>
            <a:ext cx="2691243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4570172" y="5109105"/>
            <a:ext cx="3050438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82775" y="4532845"/>
            <a:ext cx="305109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2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163031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82775" y="5109104"/>
            <a:ext cx="3051096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cxnSp>
        <p:nvCxnSpPr>
          <p:cNvPr id="43" name="Straight Connector 42"/>
          <p:cNvCxnSpPr/>
          <p:nvPr/>
        </p:nvCxnSpPr>
        <p:spPr>
          <a:xfrm>
            <a:off x="440583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/>
          <p:cNvCxnSpPr/>
          <p:nvPr/>
        </p:nvCxnSpPr>
        <p:spPr>
          <a:xfrm>
            <a:off x="7797802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484F64-32F6-45C5-931F-ADC1662401D0}" type="datetimeFigureOut">
              <a:rPr lang="en-US" dirty="0"/>
              <a:t>4/30/2019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561111" y="6391838"/>
            <a:ext cx="3644282" cy="304801"/>
          </a:xfrm>
        </p:spPr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2603500"/>
            <a:ext cx="8825659" cy="3416300"/>
          </a:xfrm>
        </p:spPr>
        <p:txBody>
          <a:bodyPr vert="eaVert" anchor="t" anchorCtr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695439" y="6391838"/>
            <a:ext cx="990599" cy="304799"/>
          </a:xfrm>
        </p:spPr>
        <p:txBody>
          <a:bodyPr/>
          <a:lstStyle/>
          <a:p>
            <a:fld id="{53086D93-FCAC-47E0-A2EE-787E62CA814C}" type="datetimeFigureOut">
              <a:rPr lang="en-US" dirty="0"/>
              <a:t>4/30/2019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Rectangle 6"/>
            <p:cNvSpPr/>
            <p:nvPr/>
          </p:nvSpPr>
          <p:spPr bwMode="gray">
            <a:xfrm>
              <a:off x="414867" y="402165"/>
              <a:ext cx="6510866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Freeform 5"/>
            <p:cNvSpPr/>
            <p:nvPr/>
          </p:nvSpPr>
          <p:spPr bwMode="gray">
            <a:xfrm rot="5101749">
              <a:off x="6294738" y="457773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0" name="Freeform 5"/>
            <p:cNvSpPr/>
            <p:nvPr/>
          </p:nvSpPr>
          <p:spPr bwMode="gray">
            <a:xfrm rot="5400000">
              <a:off x="44492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3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585235" y="1278467"/>
            <a:ext cx="1409965" cy="4748590"/>
          </a:xfrm>
        </p:spPr>
        <p:txBody>
          <a:bodyPr vert="eaVert" anchor="b" anchorCtr="0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1278467"/>
            <a:ext cx="6256025" cy="4748590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653104" y="6391838"/>
            <a:ext cx="992135" cy="304799"/>
          </a:xfrm>
        </p:spPr>
        <p:txBody>
          <a:bodyPr/>
          <a:lstStyle/>
          <a:p>
            <a:fld id="{CDA879A6-0FD0-4734-A311-86BFCA472E6E}" type="datetimeFigureOut">
              <a:rPr lang="en-US" dirty="0"/>
              <a:t>4/30/2019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jpe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7" name="Rectangle 6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19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Freeform 5"/>
            <p:cNvSpPr/>
            <p:nvPr/>
          </p:nvSpPr>
          <p:spPr bwMode="gray">
            <a:xfrm rot="21010068">
              <a:off x="8490951" y="17975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9" name="Freeform 5"/>
            <p:cNvSpPr/>
            <p:nvPr/>
          </p:nvSpPr>
          <p:spPr bwMode="gray">
            <a:xfrm>
              <a:off x="459506" y="1866405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4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gray">
          <a:xfrm>
            <a:off x="1154954" y="973668"/>
            <a:ext cx="8761413" cy="70696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8761413" cy="34163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653104" y="6391838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1" i="0">
                <a:solidFill>
                  <a:schemeClr val="accent1"/>
                </a:solidFill>
              </a:defRPr>
            </a:lvl1pPr>
          </a:lstStyle>
          <a:p>
            <a:fld id="{2BE451C3-0FF4-47C4-B829-773ADF60F88C}" type="datetimeFigureOut">
              <a:rPr lang="en-US" dirty="0"/>
              <a:t>4/30/2019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61110" y="6391838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1" i="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
              </a:t>
            </a:r>
          </a:p>
        </p:txBody>
      </p:sp>
      <p:sp>
        <p:nvSpPr>
          <p:cNvPr id="21" name="Rectangle 20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bg1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73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8" r:id="rId9"/>
    <p:sldLayoutId id="2147483667" r:id="rId10"/>
    <p:sldLayoutId id="2147483661" r:id="rId11"/>
    <p:sldLayoutId id="2147483672" r:id="rId12"/>
    <p:sldLayoutId id="2147483662" r:id="rId13"/>
    <p:sldLayoutId id="2147483669" r:id="rId14"/>
    <p:sldLayoutId id="2147483670" r:id="rId15"/>
    <p:sldLayoutId id="2147483658" r:id="rId16"/>
    <p:sldLayoutId id="2147483659" r:id="rId17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3600" b="0" i="0" kern="1200">
          <a:solidFill>
            <a:schemeClr val="bg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31F519F-F67E-4E29-9737-F577CEA87FC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54955" y="1219201"/>
            <a:ext cx="8825658" cy="552450"/>
          </a:xfrm>
        </p:spPr>
        <p:txBody>
          <a:bodyPr/>
          <a:lstStyle/>
          <a:p>
            <a:r>
              <a:rPr lang="es-MX" sz="3200" b="1" dirty="0"/>
              <a:t>S3. Actividad 3. Campaña de difusión</a:t>
            </a:r>
            <a:endParaRPr lang="es-ES" sz="3200" dirty="0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B2397C09-3B9F-4E98-8493-D6690DB0414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54955" y="2457450"/>
            <a:ext cx="8825658" cy="3181350"/>
          </a:xfrm>
        </p:spPr>
        <p:txBody>
          <a:bodyPr/>
          <a:lstStyle/>
          <a:p>
            <a:r>
              <a:rPr lang="es-ES" dirty="0"/>
              <a:t>División de ciencias administrativas (</a:t>
            </a:r>
            <a:r>
              <a:rPr lang="es-ES" dirty="0" err="1"/>
              <a:t>dca</a:t>
            </a:r>
            <a:r>
              <a:rPr lang="es-ES" dirty="0"/>
              <a:t>)</a:t>
            </a:r>
          </a:p>
          <a:p>
            <a:endParaRPr lang="es-ES" dirty="0"/>
          </a:p>
          <a:p>
            <a:r>
              <a:rPr lang="es-ES" dirty="0"/>
              <a:t>Alumna diana Vazquez mares</a:t>
            </a:r>
          </a:p>
          <a:p>
            <a:endParaRPr lang="es-ES" dirty="0"/>
          </a:p>
          <a:p>
            <a:r>
              <a:rPr lang="es-ES" dirty="0"/>
              <a:t>Licenciatura en mercadotecnia internacional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5A93FA11-7480-458A-A156-C1C084F1242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78227" y="4186238"/>
            <a:ext cx="3237497" cy="18240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481828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365F1B09-A443-4B9F-A2A8-3CC66F9AEC4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2036763"/>
            <a:ext cx="11734800" cy="4427892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BB14D7BA-607B-4622-9AB4-1D480B5F8C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Programa educativo y </a:t>
            </a:r>
            <a:r>
              <a:rPr lang="es-ES" dirty="0" err="1"/>
              <a:t>duraciòn</a:t>
            </a:r>
            <a:endParaRPr lang="es-ES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A8B40428-447A-4885-9A20-574AD43FE6A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54954" y="2603500"/>
            <a:ext cx="8761413" cy="3416300"/>
          </a:xfrm>
        </p:spPr>
        <p:txBody>
          <a:bodyPr>
            <a:normAutofit fontScale="62500" lnSpcReduction="20000"/>
          </a:bodyPr>
          <a:lstStyle/>
          <a:p>
            <a:r>
              <a:rPr lang="es-ES" dirty="0">
                <a:solidFill>
                  <a:srgbClr val="002060"/>
                </a:solidFill>
              </a:rPr>
              <a:t>Objetivo:</a:t>
            </a:r>
          </a:p>
          <a:p>
            <a:r>
              <a:rPr lang="es-ES" dirty="0">
                <a:solidFill>
                  <a:srgbClr val="002060"/>
                </a:solidFill>
              </a:rPr>
              <a:t>Dar a conocer la opción del estudio de la Licenciatura en Mercadotecnia Internacional en Línea mediante la UnADM como una opción de un reconocido nivel académico y profesional.</a:t>
            </a:r>
          </a:p>
          <a:p>
            <a:r>
              <a:rPr lang="es-ES" dirty="0">
                <a:solidFill>
                  <a:srgbClr val="002060"/>
                </a:solidFill>
              </a:rPr>
              <a:t>Dirigido a la población estudiantil con interés en el desarrollo de productos y negocios mediante el análisis de estrategias y detección de oportunidades en el mercado.</a:t>
            </a:r>
          </a:p>
          <a:p>
            <a:r>
              <a:rPr lang="es-ES" dirty="0">
                <a:solidFill>
                  <a:srgbClr val="002060"/>
                </a:solidFill>
              </a:rPr>
              <a:t>Sustentado mediante la investigación de elementos en el mercado, segmentación de mercados y recursos financieros. </a:t>
            </a:r>
          </a:p>
          <a:p>
            <a:r>
              <a:rPr lang="es-ES" dirty="0">
                <a:solidFill>
                  <a:srgbClr val="002060"/>
                </a:solidFill>
              </a:rPr>
              <a:t>Descripción:</a:t>
            </a:r>
          </a:p>
          <a:p>
            <a:r>
              <a:rPr lang="es-ES" dirty="0">
                <a:solidFill>
                  <a:srgbClr val="002060"/>
                </a:solidFill>
              </a:rPr>
              <a:t>Esta carrera tiene como objetivo principal la ampliación del mercado mediante estrategias de Marketing con una visión global, superando fronteras nacionales.</a:t>
            </a:r>
          </a:p>
          <a:p>
            <a:r>
              <a:rPr lang="es-ES" dirty="0">
                <a:solidFill>
                  <a:srgbClr val="002060"/>
                </a:solidFill>
              </a:rPr>
              <a:t>Esta carrera impulsa el desarrollo del mercado no solamente mediante el análisis de indicadores y detección de oportunidades, promueve el desarrollo en las relaciones interpersonales del individuo y sensibiliza al estudiante al volverlo una persona analítica a cuanto lo rodea detectando las cualidades de los artículos o servicios que para la población se venden como una necesidad mediante una estrategia inteligente de mercado.</a:t>
            </a:r>
          </a:p>
          <a:p>
            <a:r>
              <a:rPr lang="es-ES" dirty="0">
                <a:solidFill>
                  <a:srgbClr val="002060"/>
                </a:solidFill>
              </a:rPr>
              <a:t>Duración del programa educativo</a:t>
            </a:r>
          </a:p>
          <a:p>
            <a:r>
              <a:rPr lang="es-ES" dirty="0">
                <a:solidFill>
                  <a:srgbClr val="002060"/>
                </a:solidFill>
              </a:rPr>
              <a:t>8 semestres</a:t>
            </a:r>
          </a:p>
          <a:p>
            <a:endParaRPr lang="es-ES" dirty="0">
              <a:solidFill>
                <a:schemeClr val="tx1"/>
              </a:solidFill>
            </a:endParaRP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6283FBB8-96C6-4838-B737-CE2E68A4794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16367" y="4500562"/>
            <a:ext cx="2133600" cy="2143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847315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2F44A628-8847-498D-A7BD-90FC0390AB2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7226"/>
                    </a14:imgEffect>
                    <a14:imgEffect>
                      <a14:saturation sat="28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71500" y="1871663"/>
            <a:ext cx="11001375" cy="4740343"/>
          </a:xfrm>
          <a:prstGeom prst="rect">
            <a:avLst/>
          </a:prstGeom>
          <a:gradFill>
            <a:gsLst>
              <a:gs pos="5300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effectLst>
            <a:glow rad="127000">
              <a:schemeClr val="accent1">
                <a:alpha val="0"/>
              </a:schemeClr>
            </a:glow>
          </a:effectLst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D4AF6C8E-F4BA-48A9-BE2C-13BFCFD2E8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Perfil del egresado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C8AD1FF8-6221-4878-846C-06ED79EDCA9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54954" y="2603500"/>
            <a:ext cx="8825659" cy="2654300"/>
          </a:xfrm>
        </p:spPr>
        <p:txBody>
          <a:bodyPr>
            <a:normAutofit fontScale="92500" lnSpcReduction="20000"/>
          </a:bodyPr>
          <a:lstStyle/>
          <a:p>
            <a:r>
              <a:rPr lang="es-ES" sz="2400" dirty="0">
                <a:solidFill>
                  <a:schemeClr val="bg1"/>
                </a:solidFill>
              </a:rPr>
              <a:t>El egresado de Licenciatura en Mercadotecnia Internacional adquiere competencias para realizar indagación y valoración de proporciones y cualidades de mercados y estructurar la información obtenida para implementar estrategias comerciales para el lanzamiento, la distribución y venta, de productos y/o servicios. Estimular el consumo masivo mediante planteamientos dentro del marco de la ética, conforme las leyes nacionales, de comercio exterior y aduanas.</a:t>
            </a:r>
          </a:p>
        </p:txBody>
      </p:sp>
    </p:spTree>
    <p:extLst>
      <p:ext uri="{BB962C8B-B14F-4D97-AF65-F5344CB8AC3E}">
        <p14:creationId xmlns:p14="http://schemas.microsoft.com/office/powerpoint/2010/main" val="162681638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491F2F9-D630-453F-BFDE-A175FEF3C3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Impacto de la Mercadotecnia Internacional en México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24B00F3A-5A3B-438E-8E17-C77F5811857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66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71511" y="2262185"/>
            <a:ext cx="11129963" cy="4281489"/>
          </a:xfrm>
          <a:prstGeom prst="rect">
            <a:avLst/>
          </a:prstGeom>
          <a:effectLst>
            <a:glow rad="127000">
              <a:schemeClr val="accent1">
                <a:alpha val="16000"/>
              </a:schemeClr>
            </a:glow>
          </a:effectLst>
        </p:spPr>
      </p:pic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BE4E88F8-A301-437F-AFCC-6A57BF8CDF4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s-ES" sz="2000" dirty="0">
                <a:solidFill>
                  <a:schemeClr val="bg1"/>
                </a:solidFill>
              </a:rPr>
              <a:t>En los últimos años México a decidido abrir su economía a los mercados internacionales mediante procesos de privatización y modificación a las regulaciones. Esto ha derivado en la creación de nuevos modelos de industrialización, sobresaliendo el desbloqueo comercial y las mejoras económicas, lo cual libera la interacción global del mercado.</a:t>
            </a:r>
          </a:p>
          <a:p>
            <a:r>
              <a:rPr lang="es-ES" sz="2000" dirty="0">
                <a:solidFill>
                  <a:schemeClr val="bg1"/>
                </a:solidFill>
              </a:rPr>
              <a:t>Es por esto que las técnicas de Mercado participan de manera fundamental en el desarrollo económico del País.</a:t>
            </a:r>
          </a:p>
          <a:p>
            <a:r>
              <a:rPr lang="es-ES" sz="2000" dirty="0">
                <a:solidFill>
                  <a:schemeClr val="bg1"/>
                </a:solidFill>
              </a:rPr>
              <a:t>Aportando valor al desarrollo inteligente de productos o servicios mediante la planeación y el pensamiento estratégico y el análisis de necesidades, llevando este estudio de mercado a superar las barreras nacionales, posicionando </a:t>
            </a:r>
            <a:r>
              <a:rPr lang="es-ES" sz="2000" dirty="0" err="1">
                <a:solidFill>
                  <a:schemeClr val="bg1"/>
                </a:solidFill>
              </a:rPr>
              <a:t>asì</a:t>
            </a:r>
            <a:r>
              <a:rPr lang="es-ES" sz="2000" dirty="0">
                <a:solidFill>
                  <a:schemeClr val="bg1"/>
                </a:solidFill>
              </a:rPr>
              <a:t> a nuestro </a:t>
            </a:r>
            <a:r>
              <a:rPr lang="es-ES" sz="2000" dirty="0" err="1">
                <a:solidFill>
                  <a:schemeClr val="bg1"/>
                </a:solidFill>
              </a:rPr>
              <a:t>Paìs</a:t>
            </a:r>
            <a:r>
              <a:rPr lang="es-ES" sz="2000" dirty="0">
                <a:solidFill>
                  <a:schemeClr val="bg1"/>
                </a:solidFill>
              </a:rPr>
              <a:t> de una forma competitiva en un mercado internacional.</a:t>
            </a:r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74096678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3B3CD8A-6F25-454C-BAC3-3CF10F522F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Ventajas de estudiar en la UnADM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458B4E3C-A3BB-4627-BF4F-9758650737E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s-ES" dirty="0"/>
              <a:t>Dentro de las ventajas de estudiar una carrera en la UnADM podemos mencionar las siguientes:</a:t>
            </a:r>
          </a:p>
          <a:p>
            <a:r>
              <a:rPr lang="es-ES" dirty="0"/>
              <a:t> </a:t>
            </a:r>
          </a:p>
          <a:p>
            <a:r>
              <a:rPr lang="es-ES" dirty="0"/>
              <a:t>Cumple con los estándares de buena calidad CIEES nivel 1</a:t>
            </a:r>
          </a:p>
          <a:p>
            <a:r>
              <a:rPr lang="es-ES" dirty="0"/>
              <a:t>Reducir costos en material </a:t>
            </a:r>
            <a:r>
              <a:rPr lang="es-ES" dirty="0" err="1"/>
              <a:t>didacto</a:t>
            </a:r>
            <a:r>
              <a:rPr lang="es-ES" dirty="0"/>
              <a:t> y traslados</a:t>
            </a:r>
          </a:p>
          <a:p>
            <a:r>
              <a:rPr lang="es-ES" dirty="0"/>
              <a:t>Formación continua</a:t>
            </a:r>
          </a:p>
          <a:p>
            <a:r>
              <a:rPr lang="es-ES" dirty="0"/>
              <a:t>Administración de tiempo</a:t>
            </a:r>
          </a:p>
          <a:p>
            <a:r>
              <a:rPr lang="es-ES" dirty="0"/>
              <a:t>Desarrollo en auto gestión</a:t>
            </a:r>
          </a:p>
          <a:p>
            <a:r>
              <a:rPr lang="es-ES" dirty="0"/>
              <a:t>Constancia en los cursos</a:t>
            </a:r>
          </a:p>
          <a:p>
            <a:r>
              <a:rPr lang="es-ES" dirty="0"/>
              <a:t>Mapa curricular completo </a:t>
            </a:r>
          </a:p>
          <a:p>
            <a:pPr marL="0" indent="0">
              <a:buNone/>
            </a:pP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75271335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ala de reuniones Ion">
  <a:themeElements>
    <a:clrScheme name="Ion Boardroom">
      <a:dk1>
        <a:sysClr val="windowText" lastClr="000000"/>
      </a:dk1>
      <a:lt1>
        <a:sysClr val="window" lastClr="FFFFFF"/>
      </a:lt1>
      <a:dk2>
        <a:srgbClr val="3B3059"/>
      </a:dk2>
      <a:lt2>
        <a:srgbClr val="EBEBEB"/>
      </a:lt2>
      <a:accent1>
        <a:srgbClr val="B31166"/>
      </a:accent1>
      <a:accent2>
        <a:srgbClr val="E33D6F"/>
      </a:accent2>
      <a:accent3>
        <a:srgbClr val="E45F3C"/>
      </a:accent3>
      <a:accent4>
        <a:srgbClr val="E9943A"/>
      </a:accent4>
      <a:accent5>
        <a:srgbClr val="9B6BF2"/>
      </a:accent5>
      <a:accent6>
        <a:srgbClr val="D53DD0"/>
      </a:accent6>
      <a:hlink>
        <a:srgbClr val="8F8F8F"/>
      </a:hlink>
      <a:folHlink>
        <a:srgbClr val="A5A5A5"/>
      </a:folHlink>
    </a:clrScheme>
    <a:fontScheme name="Ion Boardroom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 Boardroom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124000"/>
                <a:satMod val="148000"/>
                <a:lumMod val="124000"/>
              </a:schemeClr>
            </a:gs>
            <a:gs pos="100000">
              <a:schemeClr val="phClr">
                <a:shade val="76000"/>
                <a:hueMod val="89000"/>
                <a:satMod val="164000"/>
                <a:lumMod val="5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91000"/>
                <a:satMod val="164000"/>
                <a:lumMod val="74000"/>
              </a:schemeClr>
              <a:schemeClr val="phClr">
                <a:hueMod val="124000"/>
                <a:satMod val="140000"/>
                <a:lumMod val="14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 Boardroom" id="{FC33163D-4339-46B1-8EED-24C834239D99}" vid="{B8502691-933B-45FE-8764-BA278511EF2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 Boardroom</Template>
  <TotalTime>18</TotalTime>
  <Words>323</Words>
  <Application>Microsoft Office PowerPoint</Application>
  <PresentationFormat>Panorámica</PresentationFormat>
  <Paragraphs>32</Paragraphs>
  <Slides>5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5</vt:i4>
      </vt:variant>
    </vt:vector>
  </HeadingPairs>
  <TitlesOfParts>
    <vt:vector size="9" baseType="lpstr">
      <vt:lpstr>Arial</vt:lpstr>
      <vt:lpstr>Century Gothic</vt:lpstr>
      <vt:lpstr>Wingdings 3</vt:lpstr>
      <vt:lpstr>Sala de reuniones Ion</vt:lpstr>
      <vt:lpstr>S3. Actividad 3. Campaña de difusión</vt:lpstr>
      <vt:lpstr>Programa educativo y duraciòn</vt:lpstr>
      <vt:lpstr>Perfil del egresado</vt:lpstr>
      <vt:lpstr>Impacto de la Mercadotecnia Internacional en México</vt:lpstr>
      <vt:lpstr>Ventajas de estudiar en la UnADM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S3. Actividad 3. Campaña de difusión</dc:title>
  <dc:creator>Diana Vàzquez</dc:creator>
  <cp:lastModifiedBy>Diana Vàzquez</cp:lastModifiedBy>
  <cp:revision>3</cp:revision>
  <dcterms:created xsi:type="dcterms:W3CDTF">2019-05-01T04:09:47Z</dcterms:created>
  <dcterms:modified xsi:type="dcterms:W3CDTF">2019-05-01T04:28:11Z</dcterms:modified>
</cp:coreProperties>
</file>